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4"/>
  </p:notesMasterIdLst>
  <p:handoutMasterIdLst>
    <p:handoutMasterId r:id="rId25"/>
  </p:handoutMasterIdLst>
  <p:sldIdLst>
    <p:sldId id="538" r:id="rId3"/>
    <p:sldId id="539" r:id="rId4"/>
    <p:sldId id="540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49" r:id="rId14"/>
    <p:sldId id="550" r:id="rId15"/>
    <p:sldId id="551" r:id="rId16"/>
    <p:sldId id="552" r:id="rId17"/>
    <p:sldId id="898" r:id="rId18"/>
    <p:sldId id="553" r:id="rId19"/>
    <p:sldId id="554" r:id="rId20"/>
    <p:sldId id="555" r:id="rId21"/>
    <p:sldId id="556" r:id="rId22"/>
    <p:sldId id="557" r:id="rId2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The Agency Relationship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Fiduciary Duties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E5A2E6B8-771F-4BA8-BAB4-B2C99D9ED6D6}">
      <dgm:prSet custT="1"/>
      <dgm:spPr/>
      <dgm:t>
        <a:bodyPr/>
        <a:lstStyle/>
        <a:p>
          <a:r>
            <a:rPr lang="en-US" sz="2800" b="0" dirty="0"/>
            <a:t>Forms of Real Estate Agency</a:t>
          </a:r>
        </a:p>
      </dgm:t>
    </dgm:pt>
    <dgm:pt modelId="{4FC1980C-56C9-4D8A-AC43-077694A1B53F}" type="parTrans" cxnId="{410813CB-3BA8-4A76-8394-477BE4A805B2}">
      <dgm:prSet/>
      <dgm:spPr/>
      <dgm:t>
        <a:bodyPr/>
        <a:lstStyle/>
        <a:p>
          <a:endParaRPr lang="en-US"/>
        </a:p>
      </dgm:t>
    </dgm:pt>
    <dgm:pt modelId="{E432FFCC-4057-4295-BCB8-40C3E577090C}" type="sibTrans" cxnId="{410813CB-3BA8-4A76-8394-477BE4A805B2}">
      <dgm:prSet/>
      <dgm:spPr/>
      <dgm:t>
        <a:bodyPr/>
        <a:lstStyle/>
        <a:p>
          <a:endParaRPr lang="en-US"/>
        </a:p>
      </dgm:t>
    </dgm:pt>
    <dgm:pt modelId="{45154828-1C23-495D-A006-28FF09BC9902}">
      <dgm:prSet custT="1"/>
      <dgm:spPr/>
      <dgm:t>
        <a:bodyPr/>
        <a:lstStyle/>
        <a:p>
          <a:r>
            <a:rPr lang="en-US" sz="2800" b="0" dirty="0"/>
            <a:t>Agency Disclosure Rules</a:t>
          </a:r>
        </a:p>
      </dgm:t>
    </dgm:pt>
    <dgm:pt modelId="{4722EC1B-8B81-4D35-BFFC-97458111F67B}" type="parTrans" cxnId="{90F5BAA1-3A27-47DD-BB95-45D02403186B}">
      <dgm:prSet/>
      <dgm:spPr/>
      <dgm:t>
        <a:bodyPr/>
        <a:lstStyle/>
        <a:p>
          <a:endParaRPr lang="en-US"/>
        </a:p>
      </dgm:t>
    </dgm:pt>
    <dgm:pt modelId="{81A60ED1-3577-43EB-9C65-0ACEE27073D4}" type="sibTrans" cxnId="{90F5BAA1-3A27-47DD-BB95-45D02403186B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X="-758" custLinFactNeighborY="-33825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4" custLinFactY="-534" custLinFactNeighborX="0" custLinFactNeighborY="-10000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E39F7C1B-AB08-4FC3-845C-867DD2E7AA05}" type="pres">
      <dgm:prSet presAssocID="{E5A2E6B8-771F-4BA8-BAB4-B2C99D9ED6D6}" presName="parentText" presStyleLbl="node1" presStyleIdx="2" presStyleCnt="4" custLinFactY="-11248" custLinFactNeighborX="0" custLinFactNeighborY="-100000">
        <dgm:presLayoutVars>
          <dgm:chMax val="0"/>
          <dgm:bulletEnabled val="1"/>
        </dgm:presLayoutVars>
      </dgm:prSet>
      <dgm:spPr/>
    </dgm:pt>
    <dgm:pt modelId="{F03A5FFC-54DB-4D1F-8AD6-8222A61D9C08}" type="pres">
      <dgm:prSet presAssocID="{E432FFCC-4057-4295-BCB8-40C3E577090C}" presName="spacer" presStyleCnt="0"/>
      <dgm:spPr/>
    </dgm:pt>
    <dgm:pt modelId="{0C30C17C-7943-42ED-B903-B72D45ECB0A9}" type="pres">
      <dgm:prSet presAssocID="{45154828-1C23-495D-A006-28FF09BC9902}" presName="parentText" presStyleLbl="node1" presStyleIdx="3" presStyleCnt="4" custLinFactY="-25717" custLinFactNeighborX="-369" custLinFactNeighborY="-100000">
        <dgm:presLayoutVars>
          <dgm:chMax val="0"/>
          <dgm:bulletEnabled val="1"/>
        </dgm:presLayoutVars>
      </dgm:prSet>
      <dgm:spPr/>
    </dgm:pt>
  </dgm:ptLst>
  <dgm:cxnLst>
    <dgm:cxn modelId="{75763918-55D2-4F8F-AEED-BB5DCF0EFA00}" type="presOf" srcId="{70F7E134-4241-46CC-9E07-8BCD374BEDF8}" destId="{729E865C-C959-4C6D-ACFD-59365EF66CF4}" srcOrd="0" destOrd="0" presId="urn:microsoft.com/office/officeart/2005/8/layout/vList2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89A6E974-9805-4C9F-A1B7-EE17295E9769}" type="presOf" srcId="{420FE836-15B6-40BC-9F25-40BD8E0A5E39}" destId="{61E18645-9A1E-41BA-8952-7654E9D4A096}" srcOrd="0" destOrd="0" presId="urn:microsoft.com/office/officeart/2005/8/layout/vList2"/>
    <dgm:cxn modelId="{66CC2980-AAD0-4238-AA29-DED7B7798F1D}" type="presOf" srcId="{E5A2E6B8-771F-4BA8-BAB4-B2C99D9ED6D6}" destId="{E39F7C1B-AB08-4FC3-845C-867DD2E7AA05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0E388F95-A63A-40A4-82C7-0C871CEFCA04}" type="presOf" srcId="{45154828-1C23-495D-A006-28FF09BC9902}" destId="{0C30C17C-7943-42ED-B903-B72D45ECB0A9}" srcOrd="0" destOrd="0" presId="urn:microsoft.com/office/officeart/2005/8/layout/vList2"/>
    <dgm:cxn modelId="{90F5BAA1-3A27-47DD-BB95-45D02403186B}" srcId="{420FE836-15B6-40BC-9F25-40BD8E0A5E39}" destId="{45154828-1C23-495D-A006-28FF09BC9902}" srcOrd="3" destOrd="0" parTransId="{4722EC1B-8B81-4D35-BFFC-97458111F67B}" sibTransId="{81A60ED1-3577-43EB-9C65-0ACEE27073D4}"/>
    <dgm:cxn modelId="{410813CB-3BA8-4A76-8394-477BE4A805B2}" srcId="{420FE836-15B6-40BC-9F25-40BD8E0A5E39}" destId="{E5A2E6B8-771F-4BA8-BAB4-B2C99D9ED6D6}" srcOrd="2" destOrd="0" parTransId="{4FC1980C-56C9-4D8A-AC43-077694A1B53F}" sibTransId="{E432FFCC-4057-4295-BCB8-40C3E577090C}"/>
    <dgm:cxn modelId="{3B8D5AF6-27F6-447C-B72B-AC30CF0F4BD7}" type="presOf" srcId="{6819D456-DB70-4462-A4D0-E01F8287C35C}" destId="{F8657375-F6AF-454D-8B1A-A71022EE2F15}" srcOrd="0" destOrd="0" presId="urn:microsoft.com/office/officeart/2005/8/layout/vList2"/>
    <dgm:cxn modelId="{B46F6157-C56C-47CB-8434-DBFCE052A4AA}" type="presParOf" srcId="{61E18645-9A1E-41BA-8952-7654E9D4A096}" destId="{F8657375-F6AF-454D-8B1A-A71022EE2F15}" srcOrd="0" destOrd="0" presId="urn:microsoft.com/office/officeart/2005/8/layout/vList2"/>
    <dgm:cxn modelId="{E06DA84C-E0C4-4C2E-9468-2B2F45B3BB40}" type="presParOf" srcId="{61E18645-9A1E-41BA-8952-7654E9D4A096}" destId="{2A581299-9EDE-4CC3-99DE-E79BADEB3DD9}" srcOrd="1" destOrd="0" presId="urn:microsoft.com/office/officeart/2005/8/layout/vList2"/>
    <dgm:cxn modelId="{4954D0BA-AE99-48A4-AAFA-A14915D54DFB}" type="presParOf" srcId="{61E18645-9A1E-41BA-8952-7654E9D4A096}" destId="{729E865C-C959-4C6D-ACFD-59365EF66CF4}" srcOrd="2" destOrd="0" presId="urn:microsoft.com/office/officeart/2005/8/layout/vList2"/>
    <dgm:cxn modelId="{0CB9A2AD-18CA-4F3C-A176-D41AD653BF11}" type="presParOf" srcId="{61E18645-9A1E-41BA-8952-7654E9D4A096}" destId="{1FC0611F-1498-44EF-87D2-10B5AEF5078C}" srcOrd="3" destOrd="0" presId="urn:microsoft.com/office/officeart/2005/8/layout/vList2"/>
    <dgm:cxn modelId="{D2B7B521-E92D-4AAF-8B45-0EBE7B2A93D5}" type="presParOf" srcId="{61E18645-9A1E-41BA-8952-7654E9D4A096}" destId="{E39F7C1B-AB08-4FC3-845C-867DD2E7AA05}" srcOrd="4" destOrd="0" presId="urn:microsoft.com/office/officeart/2005/8/layout/vList2"/>
    <dgm:cxn modelId="{9175C03D-8F1E-426F-8458-EB34CFEA8342}" type="presParOf" srcId="{61E18645-9A1E-41BA-8952-7654E9D4A096}" destId="{F03A5FFC-54DB-4D1F-8AD6-8222A61D9C08}" srcOrd="5" destOrd="0" presId="urn:microsoft.com/office/officeart/2005/8/layout/vList2"/>
    <dgm:cxn modelId="{9DC0A05F-31D5-4128-92AA-775191317DCB}" type="presParOf" srcId="{61E18645-9A1E-41BA-8952-7654E9D4A096}" destId="{0C30C17C-7943-42ED-B903-B72D45ECB0A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4620"/>
          <a:ext cx="5162552" cy="67392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Agency Relationship</a:t>
          </a:r>
        </a:p>
      </dsp:txBody>
      <dsp:txXfrm>
        <a:off x="32898" y="37518"/>
        <a:ext cx="5096756" cy="608124"/>
      </dsp:txXfrm>
    </dsp:sp>
    <dsp:sp modelId="{729E865C-C959-4C6D-ACFD-59365EF66CF4}">
      <dsp:nvSpPr>
        <dsp:cNvPr id="0" name=""/>
        <dsp:cNvSpPr/>
      </dsp:nvSpPr>
      <dsp:spPr>
        <a:xfrm>
          <a:off x="0" y="710011"/>
          <a:ext cx="5162552" cy="67392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Fiduciary Duties</a:t>
          </a:r>
        </a:p>
      </dsp:txBody>
      <dsp:txXfrm>
        <a:off x="32898" y="742909"/>
        <a:ext cx="5096756" cy="608124"/>
      </dsp:txXfrm>
    </dsp:sp>
    <dsp:sp modelId="{E39F7C1B-AB08-4FC3-845C-867DD2E7AA05}">
      <dsp:nvSpPr>
        <dsp:cNvPr id="0" name=""/>
        <dsp:cNvSpPr/>
      </dsp:nvSpPr>
      <dsp:spPr>
        <a:xfrm>
          <a:off x="0" y="1415407"/>
          <a:ext cx="5162552" cy="67392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Forms of Real Estate Agency</a:t>
          </a:r>
        </a:p>
      </dsp:txBody>
      <dsp:txXfrm>
        <a:off x="32898" y="1448305"/>
        <a:ext cx="5096756" cy="608124"/>
      </dsp:txXfrm>
    </dsp:sp>
    <dsp:sp modelId="{0C30C17C-7943-42ED-B903-B72D45ECB0A9}">
      <dsp:nvSpPr>
        <dsp:cNvPr id="0" name=""/>
        <dsp:cNvSpPr/>
      </dsp:nvSpPr>
      <dsp:spPr>
        <a:xfrm>
          <a:off x="0" y="2095497"/>
          <a:ext cx="5162552" cy="67392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Agency Disclosure Rules</a:t>
          </a:r>
        </a:p>
      </dsp:txBody>
      <dsp:txXfrm>
        <a:off x="32898" y="2128395"/>
        <a:ext cx="5096756" cy="608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9031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588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57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321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36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88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024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34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43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2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76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003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71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35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60388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11: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AGENCY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990723" y="1885950"/>
          <a:ext cx="5162552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#11  Agency                 Slide 11-1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350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Principal's duties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Availability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give agent attention necessary to perform duties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Provide information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Compensation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Note – compensation not necessary to the relationship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999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Breach of duty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Potential consequences for default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loss of listing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loss of compensation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license suspension / revocation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suit for damages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55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2 forms of real estate agenc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0" b="7050"/>
          <a:stretch/>
        </p:blipFill>
        <p:spPr bwMode="auto">
          <a:xfrm>
            <a:off x="2971800" y="838200"/>
            <a:ext cx="5486400" cy="545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055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Single 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 agency – agent represents seller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buyer agency – agent represents buyer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tenant representation – agent represents tenants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Subagency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outside brokers and agents who help listing agent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listing broker's own agents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257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Dual 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Representing both sides of transaction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Potential conflict of interest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disclose, obtain written consent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Types of dual 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Voluntary by consent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Involuntary by actions of parties (implied agency)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dirty="0"/>
              <a:t>Duties: all but full disclosure and loyalty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988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Dual agency duties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Disclose to both parties, get written consent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Owes certain fiduciary duties: skill, care, diligence, obedience, confidentiality, accounting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Does not owe </a:t>
            </a:r>
            <a:r>
              <a:rPr lang="en-US" sz="2400" dirty="0"/>
              <a:t>full disclosure, undivided loyalty, exclusive representation of client interest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452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86360"/>
            <a:ext cx="6477000" cy="6771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Designated Agency</a:t>
            </a:r>
            <a:br>
              <a:rPr lang="en-US" sz="1050" b="1" dirty="0"/>
            </a:br>
            <a:endParaRPr lang="en-US" sz="105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Alternative to dual agency with its inherent conflict of interest –relationship entails client relationship between agent and buyer/seller</a:t>
            </a:r>
            <a:br>
              <a:rPr lang="en-US" sz="800" dirty="0"/>
            </a:br>
            <a:endParaRPr lang="en-US" sz="8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Basic mechanics</a:t>
            </a: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 designates an agent to represent each side of transaction; sides must consent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designated agents must maintain confidentiality with client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 is considered a consensual dual agent; agents must notify clients of the broker’s status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71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Forms of Real Estate Agency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No agency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"Facilitator" or "transaction broker“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Representing neither party in the transaction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Duties to both parties: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accounting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skill, care and diligence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honesty and fair dealing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disclosures affecting property value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089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Agency Disclosure Rules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Objectives of disclosure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Declare whom the agent represents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Disclose fiduciary duties and standards of care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Clarify that principals have a choice of representative alternatives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Obtain documented acknowledgement and acceptance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44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Agency Disclosure Rules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400050" lvl="1" indent="0">
              <a:buNone/>
            </a:pPr>
            <a:r>
              <a:rPr lang="en-US" sz="2400" b="1" dirty="0"/>
              <a:t>Seller agent disclosures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To client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 writing on or before listing is executed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To customer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before or upon first substantive contact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Substantive = showing, eliciting material information, or completing an offer</a:t>
            </a:r>
            <a:br>
              <a:rPr lang="en-US" dirty="0"/>
            </a:br>
            <a:r>
              <a:rPr lang="en-US" dirty="0"/>
              <a:t> 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Oral disclosure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permitted but must have written follow-up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18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Agency Relationship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Basic roles in real estate brokerage agency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Principal (client) hires agent (broker) to find a ready, willing, and able customer (buyer, seller, tenant)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Client-agent fiduciary foundations: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trust, confidence, good faith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4195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Agency Disclosure Rules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400050" lvl="1" indent="0">
              <a:buNone/>
            </a:pPr>
            <a:r>
              <a:rPr lang="en-US" sz="2400" b="1" dirty="0"/>
              <a:t>Buyer agent disclosures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 writing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upon first contact with listing agent or seller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Dual agent disclosures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"informed, written consent“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not disclose without authorization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Price, financing positions, motivations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r>
              <a:rPr lang="en-US" sz="2400" b="1" dirty="0"/>
              <a:t>Facilitator disclosures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on becoming transaction broker, or upon substantive contact, whichever is first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467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Agency Disclosure Rules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3 agency disclosur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0" b="11839"/>
          <a:stretch/>
        </p:blipFill>
        <p:spPr bwMode="auto">
          <a:xfrm>
            <a:off x="3048000" y="914400"/>
            <a:ext cx="5562600" cy="53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27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84400" y="273050"/>
            <a:ext cx="6807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Agency Relationship</a:t>
            </a:r>
          </a:p>
          <a:p>
            <a:pPr marL="400050" lvl="1" indent="0">
              <a:buNone/>
            </a:pPr>
            <a:endParaRPr lang="en-US" sz="900" dirty="0"/>
          </a:p>
          <a:p>
            <a:pPr marL="400050" lvl="1" indent="0">
              <a:buNone/>
            </a:pPr>
            <a:r>
              <a:rPr lang="en-US" sz="2400" b="1" dirty="0"/>
              <a:t>Types of agency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Universal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represent in business and personal matters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 contract for principal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General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represent in business matters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 can contract for principal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Special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represent in single business transaction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normally agent cannot contract for principal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the </a:t>
            </a:r>
            <a:r>
              <a:rPr lang="en-US" b="1" dirty="0"/>
              <a:t>brokerage relationship</a:t>
            </a:r>
            <a:r>
              <a:rPr lang="en-US" dirty="0"/>
              <a:t> is usually special agency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2334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84400" y="273050"/>
            <a:ext cx="6807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Agency Relationship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Creating an agency relationship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Express </a:t>
            </a:r>
            <a:r>
              <a:rPr lang="en-US" sz="2400" b="1" dirty="0"/>
              <a:t>written </a:t>
            </a:r>
            <a:r>
              <a:rPr lang="en-US" sz="2400" dirty="0"/>
              <a:t>or </a:t>
            </a:r>
            <a:r>
              <a:rPr lang="en-US" sz="2400" b="1" dirty="0"/>
              <a:t>oral</a:t>
            </a:r>
            <a:r>
              <a:rPr lang="en-US" sz="2400" dirty="0"/>
              <a:t> agreement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established for a specified transaction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contains an express expiration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Implied </a:t>
            </a:r>
            <a:r>
              <a:rPr lang="en-US" sz="2400" dirty="0"/>
              <a:t>agreement by actions of either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 be intentional or unintentional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 obligate the agent to fiduciary duties and professional standards of care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not allowed to exist in some states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429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Agency Relationship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Terminating an agency relationship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Voluntary causes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fulfillment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expiration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mutual agreement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Involuntary causes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incapacity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abandonment or destruction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renunciation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breach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bankruptcy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revocation of license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16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304800"/>
            <a:ext cx="640080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1 fiduciary duti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5" b="8735"/>
          <a:stretch/>
        </p:blipFill>
        <p:spPr bwMode="auto">
          <a:xfrm>
            <a:off x="3124200" y="914400"/>
            <a:ext cx="54864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799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Agent's duties to the client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Skill</a:t>
            </a:r>
            <a:r>
              <a:rPr lang="en-US" sz="2400" dirty="0"/>
              <a:t> – comparable competence to other locals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Care</a:t>
            </a:r>
            <a:r>
              <a:rPr lang="en-US" sz="2400" dirty="0"/>
              <a:t> – observe limited authorizations of the listing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Diligence</a:t>
            </a:r>
            <a:r>
              <a:rPr lang="en-US" sz="2400" dirty="0"/>
              <a:t> – must be proactive in duties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Loyalty</a:t>
            </a:r>
            <a:r>
              <a:rPr lang="en-US" sz="2400" dirty="0"/>
              <a:t> – place client interests first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Obedience</a:t>
            </a:r>
            <a:r>
              <a:rPr lang="en-US" sz="2400" dirty="0"/>
              <a:t> – obey all legal instructions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131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Agent's duties to the client (cont.)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Confidentiality</a:t>
            </a:r>
            <a:r>
              <a:rPr lang="en-US" sz="2400" dirty="0"/>
              <a:t>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cannot disclose harmful information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extends indefinitely beyond listing period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cannot</a:t>
            </a:r>
            <a:r>
              <a:rPr lang="en-US" dirty="0"/>
              <a:t> keep material facts confidential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Accounting</a:t>
            </a:r>
            <a:r>
              <a:rPr lang="en-US" sz="2400" dirty="0"/>
              <a:t> – safeguard, account for money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Disclosure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disclose material facts affecting client’s interest in transaction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Disclose what is known and what should have been known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607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609600"/>
            <a:ext cx="1981199" cy="13670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11: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Agency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58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Fiduciary Duties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Agent's duties to the customer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Honesty and fair dealing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Exercise of reasonable care and skill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 disclosures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Danger areas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Misrepresentation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Intentional misrepresentation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Negligent misrepresentation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Advising beyond expertise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Acting as an expert creates liability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Agency Relationship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Fiduciary Duties</a:t>
            </a:r>
          </a:p>
          <a:p>
            <a:endParaRPr lang="en-US" b="1" dirty="0"/>
          </a:p>
          <a:p>
            <a:r>
              <a:rPr lang="en-US" b="1" dirty="0"/>
              <a:t>Forms of Real Estate Agency</a:t>
            </a:r>
          </a:p>
          <a:p>
            <a:endParaRPr lang="en-US" b="1" dirty="0"/>
          </a:p>
          <a:p>
            <a:r>
              <a:rPr lang="en-US" b="1" dirty="0"/>
              <a:t>Agency Disclosure Rules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         #11  Agency                    Slide 11-9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760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892</TotalTime>
  <Words>1491</Words>
  <Application>Microsoft Office PowerPoint</Application>
  <PresentationFormat>On-screen Show (4:3)</PresentationFormat>
  <Paragraphs>409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Wingdings</vt:lpstr>
      <vt:lpstr>Office Theme</vt:lpstr>
      <vt:lpstr>1_Office Theme</vt:lpstr>
      <vt:lpstr>Unit 11: AGENCY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  <vt:lpstr># 11:   Agency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110</cp:revision>
  <cp:lastPrinted>2016-08-28T14:04:38Z</cp:lastPrinted>
  <dcterms:created xsi:type="dcterms:W3CDTF">2016-08-26T20:25:48Z</dcterms:created>
  <dcterms:modified xsi:type="dcterms:W3CDTF">2023-04-27T14:41:52Z</dcterms:modified>
</cp:coreProperties>
</file>